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5" r:id="rId4"/>
    <p:sldMasterId id="2147483855" r:id="rId5"/>
  </p:sldMasterIdLst>
  <p:notesMasterIdLst>
    <p:notesMasterId r:id="rId15"/>
  </p:notesMasterIdLst>
  <p:handoutMasterIdLst>
    <p:handoutMasterId r:id="rId16"/>
  </p:handoutMasterIdLst>
  <p:sldIdLst>
    <p:sldId id="315" r:id="rId6"/>
    <p:sldId id="321" r:id="rId7"/>
    <p:sldId id="266" r:id="rId8"/>
    <p:sldId id="310" r:id="rId9"/>
    <p:sldId id="319" r:id="rId10"/>
    <p:sldId id="318" r:id="rId11"/>
    <p:sldId id="324" r:id="rId12"/>
    <p:sldId id="300" r:id="rId13"/>
    <p:sldId id="32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5AA1BD55-57CD-466E-0725-B6CBA11E0D12}" name="Lauren Weldy (ALLEGIS GROUP SERVICES)" initials="LW" userId="S::v-lweldy@microsoft.com::07a2285c-a352-4b96-8658-ecc34365c15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D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5388" autoAdjust="0"/>
  </p:normalViewPr>
  <p:slideViewPr>
    <p:cSldViewPr snapToGrid="0">
      <p:cViewPr varScale="1">
        <p:scale>
          <a:sx n="137" d="100"/>
          <a:sy n="137" d="100"/>
        </p:scale>
        <p:origin x="138" y="61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149"/>
    </p:cViewPr>
  </p:sorterViewPr>
  <p:notesViewPr>
    <p:cSldViewPr snapToGrid="0">
      <p:cViewPr>
        <p:scale>
          <a:sx n="1" d="2"/>
          <a:sy n="1" d="2"/>
        </p:scale>
        <p:origin x="2640" y="28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589D207-BE08-4B33-B5B0-5A5A94C951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E58DB9-49DC-495B-A68F-33D105C90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A1AC4-3AE8-4F87-AAED-904EC6054702}" type="datetimeFigureOut">
              <a:rPr lang="en-US" smtClean="0"/>
              <a:t>1/8/2026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66337E-DAD5-442C-9B8F-E10EB7D972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3BDF2-02BD-4181-AC28-FD56172CC6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8A362-CAFC-4987-9A50-4757052839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37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56653-6123-4FE4-861F-5F9583BF59B0}" type="datetimeFigureOut">
              <a:rPr lang="en-US" smtClean="0"/>
              <a:t>1/8/2026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EB602-95FC-483A-B12D-216A7AD7EA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843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08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282E-55F5-4803-B60F-09BA4600E53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4510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6030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1BC666-A29D-3591-1C3C-BD2F96026D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1DEB6B9-A0FC-8BAB-72D5-4922FCF3B8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0A8F685-5F47-5A8B-FCC3-A3B8CD120D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4D3A47-7EE3-879F-F22D-1E2EF15043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1730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3660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FE91D-BD0F-67E5-14D1-B9635BF713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961416-1253-B299-67A5-3BB8168CF0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22A5C8-39AF-9563-09A1-69751C0EA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FDE82B-86E2-8DC3-6F19-AD066279C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8DFF59-75B4-8704-1D43-3888A704C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09816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E6CD8-CE7D-F791-E528-CF27B5390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F1D3C1-F809-ED4F-3B42-AD84FF025C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35115C-9A71-670E-7D93-4576BBBB6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025713-7450-8599-6B00-B20B653DC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424E08-53C2-18CD-3C5D-CD3C33C86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78058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9E080A-0B3B-9BB6-DF38-B92B1D1D63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503C21-C0EF-B818-564A-C18156D2D0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D02519-D971-9AE0-EC3E-3C957CB2E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5D930E-F928-F868-84E9-11F2C5926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D8E5A6-C1DA-4533-353D-1192B99E1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75632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EA8D8870-8337-4ABD-9EA6-3D5AAB7E4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C3B2DB-2CCA-4BD4-8D63-98257049E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324DAAC3-FA37-4838-A298-327679F99F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6629" y="825687"/>
            <a:ext cx="9643772" cy="5201730"/>
          </a:xfrm>
        </p:spPr>
        <p:txBody>
          <a:bodyPr tIns="182880" anchor="ctr" anchorCtr="0">
            <a:noAutofit/>
          </a:bodyPr>
          <a:lstStyle>
            <a:lvl1pPr algn="l">
              <a:lnSpc>
                <a:spcPct val="100000"/>
              </a:lnSpc>
              <a:defRPr sz="4800" cap="all" baseline="0">
                <a:solidFill>
                  <a:schemeClr val="bg1"/>
                </a:solidFill>
              </a:defRPr>
            </a:lvl1pPr>
          </a:lstStyle>
          <a:p>
            <a:r>
              <a:rPr lang="en-US" sz="4400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B792E4C-AD3B-4E88-8540-E757597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32632F-9ED1-4328-BBE3-B4E014156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A124D3C-01E3-4B96-BDF0-54851D173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7A64FF-37A7-4837-8033-CBEA22697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FC0C09F-8990-542B-199E-E6FADE2FE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6F60C3-341E-9533-2415-66360A254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38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F5F5DFA-1BC3-4062-9356-6145C9F7C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B5D461-AEC0-477F-A77A-6227F95A8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75813" y="0"/>
            <a:ext cx="4016188" cy="105654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1A041D-DE47-45FA-AC78-CC7FD0257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614254-52EF-4F58-99B1-CDA7C3922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9134" y="1095508"/>
            <a:ext cx="8203482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D3B3ABA-0408-41EA-935D-D4F4586AA8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7178" y="1361923"/>
            <a:ext cx="6623040" cy="1421898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EA5BF-04A6-2B17-0703-8419C4DB97FF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7399" y="2916772"/>
            <a:ext cx="6622819" cy="2852639"/>
          </a:xfrm>
        </p:spPr>
        <p:txBody>
          <a:bodyPr anchor="t"/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2000" b="0"/>
            </a:lvl1pPr>
            <a:lvl2pPr>
              <a:lnSpc>
                <a:spcPct val="125000"/>
              </a:lnSpc>
              <a:spcAft>
                <a:spcPts val="600"/>
              </a:spcAft>
              <a:defRPr/>
            </a:lvl2pPr>
            <a:lvl3pPr>
              <a:lnSpc>
                <a:spcPct val="125000"/>
              </a:lnSpc>
              <a:spcAft>
                <a:spcPts val="600"/>
              </a:spcAft>
              <a:defRPr/>
            </a:lvl3pPr>
            <a:lvl4pPr>
              <a:lnSpc>
                <a:spcPct val="125000"/>
              </a:lnSpc>
              <a:spcAft>
                <a:spcPts val="600"/>
              </a:spcAft>
              <a:defRPr/>
            </a:lvl4pPr>
            <a:lvl5pPr>
              <a:lnSpc>
                <a:spcPct val="125000"/>
              </a:lnSpc>
              <a:spcAft>
                <a:spcPts val="600"/>
              </a:spcAft>
              <a:defRPr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37301C-2B9B-4119-9002-BD6DB2AB87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6144405"/>
            <a:ext cx="8150087" cy="71359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12738D-D0ED-4899-A01C-42439B5B3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6532" y="6167615"/>
            <a:ext cx="3982418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ED261D-45B9-40C1-8341-8B8B796E8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ooter Placeholder 7">
            <a:extLst>
              <a:ext uri="{FF2B5EF4-FFF2-40B4-BE49-F238E27FC236}">
                <a16:creationId xmlns:a16="http://schemas.microsoft.com/office/drawing/2014/main" id="{182CF530-D736-4104-8678-850EEDF99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87178" y="6309360"/>
            <a:ext cx="6623040" cy="4572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9" name="Date Placeholder 5">
            <a:extLst>
              <a:ext uri="{FF2B5EF4-FFF2-40B4-BE49-F238E27FC236}">
                <a16:creationId xmlns:a16="http://schemas.microsoft.com/office/drawing/2014/main" id="{8DEDB7CE-711E-4E43-9450-4C7BECE2FCF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79537" y="6309360"/>
            <a:ext cx="1885598" cy="457200"/>
          </a:xfrm>
        </p:spPr>
        <p:txBody>
          <a:bodyPr/>
          <a:lstStyle/>
          <a:p>
            <a:r>
              <a:rPr lang="en-US" dirty="0"/>
              <a:t>9/8/20XX</a:t>
            </a:r>
          </a:p>
        </p:txBody>
      </p:sp>
      <p:sp>
        <p:nvSpPr>
          <p:cNvPr id="20" name="Slide Number Placeholder 9">
            <a:extLst>
              <a:ext uri="{FF2B5EF4-FFF2-40B4-BE49-F238E27FC236}">
                <a16:creationId xmlns:a16="http://schemas.microsoft.com/office/drawing/2014/main" id="{F5D9588C-9E6B-42F6-8B42-D18388626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E23953F-BF80-48E0-8282-62907D6C2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42523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D79D74E-6357-D3E7-30C0-09B4B82BA3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3482" y="1095507"/>
            <a:ext cx="3997653" cy="501689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9042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F5F5DFA-1BC3-4062-9356-6145C9F7C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B5D461-AEC0-477F-A77A-6227F95A8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016188" cy="10565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1A041D-DE47-45FA-AC78-CC7FD0257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614254-52EF-4F58-99B1-CDA7C3922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88518" y="1095508"/>
            <a:ext cx="8203482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D3B3ABA-0408-41EA-935D-D4F4586AA8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06511" y="1393926"/>
            <a:ext cx="7042570" cy="1626225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FEF27B53-079D-232F-8AA5-ED461B34E8D2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506741" y="3153103"/>
            <a:ext cx="7042335" cy="2648312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37301C-2B9B-4119-9002-BD6DB2AB87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041913" y="6144405"/>
            <a:ext cx="8150087" cy="7135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12738D-D0ED-4899-A01C-42439B5B3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167615"/>
            <a:ext cx="3982418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ED261D-45B9-40C1-8341-8B8B796E8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E23953F-BF80-48E0-8282-62907D6C2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86412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ooter Placeholder 4">
            <a:extLst>
              <a:ext uri="{FF2B5EF4-FFF2-40B4-BE49-F238E27FC236}">
                <a16:creationId xmlns:a16="http://schemas.microsoft.com/office/drawing/2014/main" id="{4F4FDF97-2780-775F-9416-96F7A9066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2" y="6309360"/>
            <a:ext cx="4280135" cy="457200"/>
          </a:xfrm>
        </p:spPr>
        <p:txBody>
          <a:bodyPr/>
          <a:lstStyle>
            <a:lvl1pPr algn="ctr">
              <a:defRPr>
                <a:effectLst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24" name="Date Placeholder 3">
            <a:extLst>
              <a:ext uri="{FF2B5EF4-FFF2-40B4-BE49-F238E27FC236}">
                <a16:creationId xmlns:a16="http://schemas.microsoft.com/office/drawing/2014/main" id="{A03787D1-4AB7-2166-D4DB-A3878CBB24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06511" y="6309360"/>
            <a:ext cx="1513289" cy="457200"/>
          </a:xfrm>
        </p:spPr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 dirty="0">
                <a:solidFill>
                  <a:schemeClr val="tx2"/>
                </a:solidFill>
              </a:rPr>
              <a:t>9/8/20XX</a:t>
            </a:r>
            <a:endParaRPr lang="en-US" dirty="0"/>
          </a:p>
        </p:txBody>
      </p:sp>
      <p:sp>
        <p:nvSpPr>
          <p:cNvPr id="25" name="Slide Number Placeholder 5">
            <a:extLst>
              <a:ext uri="{FF2B5EF4-FFF2-40B4-BE49-F238E27FC236}">
                <a16:creationId xmlns:a16="http://schemas.microsoft.com/office/drawing/2014/main" id="{4F8C5CD2-BF99-0846-2E4A-179E6C459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6991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DF88512-9E62-4695-B350-39488566A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CD596D-95F4-4C5C-A0E7-86D747FE7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553E9F-DCBF-4BEE-A261-5AA97361A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49B0EB0-AEBA-44ED-BC77-4188C74861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1" y="962423"/>
            <a:ext cx="10013710" cy="121615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74D0E84D-2B51-9F8D-82CE-C086143DC605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1630363" y="2757951"/>
            <a:ext cx="9918700" cy="3387579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78DD10-67BC-4E87-A788-A45C6093F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769F5-486B-4B48-A543-2C70359DF6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0DB9557B-D9D3-4FA9-2D64-D2F91957D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2" y="6309360"/>
            <a:ext cx="4946592" cy="457200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3BC3F5B3-7690-C0DA-4084-5EFE50E8C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Date Placeholder 3">
            <a:extLst>
              <a:ext uri="{FF2B5EF4-FFF2-40B4-BE49-F238E27FC236}">
                <a16:creationId xmlns:a16="http://schemas.microsoft.com/office/drawing/2014/main" id="{99E56FFE-09D7-3078-C9E8-DFE8CF68AA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9/8/20XX</a:t>
            </a:r>
          </a:p>
        </p:txBody>
      </p:sp>
    </p:spTree>
    <p:extLst>
      <p:ext uri="{BB962C8B-B14F-4D97-AF65-F5344CB8AC3E}">
        <p14:creationId xmlns:p14="http://schemas.microsoft.com/office/powerpoint/2010/main" val="25361662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FCB6A-6884-407C-9A38-AC0040FBC96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41776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6350" y="1"/>
            <a:ext cx="12185652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55E2-858D-42A1-95BB-0F2086D91AFD}" type="slidenum">
              <a:rPr lang="en-US" altLang="en-US" smtClean="0"/>
              <a:pPr/>
              <a:t>‹#›</a:t>
            </a:fld>
            <a:endParaRPr lang="en-US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310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1CD9A-0E9B-6317-965F-FE1198CE9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34FF21-DDF3-38C3-80D6-742E4FEFED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BD375-BCC1-2E44-E117-A299CC725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75DD7D-3FC1-5176-773F-199BB1E8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EFC626-50DC-35E0-56EC-3FBC136BC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47624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58A90-26D5-BFF4-5322-C1C449A92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B9DEAC-D646-A488-F264-CC663A9A65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91237B-2EFA-72BC-ADAA-8A83B29A0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25591A-F777-657C-4DE7-A245A4430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A349CD-D21F-1D5F-F735-A0FCD0194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73109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E84A0-30DB-A96E-6152-B4E640E77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CAA21-5D64-FC74-2305-19F900F324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3FF108-5F2C-C8AB-0A4D-A2BF292A65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DD6D75-2101-AEBD-6DFD-ED19EA3BB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9E54BE-37F9-545B-866A-4284AA825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D4661B-34E4-FFD1-8D18-1849CE192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02615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26610-0623-5C44-9FB8-A07B643A0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7F3DCE-AAD6-CCDB-5FC1-6A0F137769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B5D263-7E3B-B97E-DF8B-116B8C311E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7238AA-7844-6C67-0BDD-53BDB89D3A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B5191D-18F4-5244-2884-51670A1D9C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5FA37A-BF51-1249-2936-398F94D10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F86AE8D-6AA1-C456-5F46-AB6F5C906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033B28-B869-F111-0C8C-31358D694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58843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24274-6F4F-F916-F79C-939A6F30E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6A5E85-3362-43D5-F3B9-DB37486B9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1/8/2026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3A42F1-9E0B-7EF0-2518-9F61A14B6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BF29E2-0487-4BF0-8A26-7F883000F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‹#›</a:t>
            </a:fld>
            <a:endParaRPr lang="en-US" dirty="0"/>
          </a:p>
        </p:txBody>
      </p:sp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E9BCED58-BD18-1F23-9A74-E87F4995B0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C5745AE-8C80-2A76-70C4-7721B1FD2A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EAFDDE1-0DA5-38C9-1847-44E1F6881E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D10FE32-B279-6D95-FB54-43D9366AA0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2455F3-A14D-D9A8-BB77-701228EB7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E2E9C82-3721-DEAE-FEAC-C530BC7630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0114DB8-6392-23FC-1449-DD95DBA39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9B342FE-0030-9733-D32D-4DB7F4F1E0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498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A9E13A3-49B1-4818-746A-C14C76117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6B8755-04FC-6507-B02E-BC7020F99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61D38B-97D2-B4B0-E4C7-791B95F98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319999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F90C4-DABC-43F7-9D3F-986C3CC3C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2D820-8357-B4F5-D4A4-1686E452F8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E4F192-09EE-35FF-81D5-18C9839E1E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717EE3-DAFC-E626-E09A-F8F1DEF7A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1A152D-E1A4-0BC2-FB19-6628BCD48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361EA3-D065-D386-F26A-5752E3B99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263344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B25F5-026F-A874-B8F8-692875D5F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271843-4FA9-A432-8D8E-0DE0669DCC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141F93-96B5-C621-D3A0-CAC5B40086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9ABBE9-000B-0C26-6CCC-1A90E8023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A00522-1550-81AB-793D-936653302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2A84E6-3D24-8BBF-FCD9-EAC71475F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85873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18352A-CBA1-457C-74A1-DCF94F988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EA4E58-AA99-894A-267B-8C78CCE28C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549894-9A87-969D-8877-7135457C99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6DDA2A-008F-F4D4-5026-5FF464B87E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43DDAC-F9F7-E6AA-6681-72BA162FC1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785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  <p:sldLayoutId id="2147483739" r:id="rId14"/>
    <p:sldLayoutId id="2147483740" r:id="rId15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9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30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3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DDE5830-5624-4FEF-943C-67EDADAF5F53}" type="slidenum">
              <a:rPr lang="en-US" altLang="en-US" smtClean="0"/>
              <a:pPr/>
              <a:t>‹#›</a:t>
            </a:fld>
            <a:endParaRPr lang="en-US" alt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0230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6" r:id="rId2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4125" y="825687"/>
            <a:ext cx="9906276" cy="1699399"/>
          </a:xfr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en-US" dirty="0"/>
              <a:t>Department Name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23C675-EFD0-E076-337F-139801F17E14}"/>
              </a:ext>
            </a:extLst>
          </p:cNvPr>
          <p:cNvSpPr txBox="1"/>
          <p:nvPr/>
        </p:nvSpPr>
        <p:spPr>
          <a:xfrm>
            <a:off x="2575420" y="3244334"/>
            <a:ext cx="26089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Org Number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C9E793-5E30-E77D-15E4-BBEAC40C9E4C}"/>
              </a:ext>
            </a:extLst>
          </p:cNvPr>
          <p:cNvSpPr txBox="1"/>
          <p:nvPr/>
        </p:nvSpPr>
        <p:spPr>
          <a:xfrm>
            <a:off x="1828800" y="2432807"/>
            <a:ext cx="4798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Division or College Name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806B31-A1BE-EA15-4D36-B6E200C72E58}"/>
              </a:ext>
            </a:extLst>
          </p:cNvPr>
          <p:cNvSpPr txBox="1"/>
          <p:nvPr/>
        </p:nvSpPr>
        <p:spPr>
          <a:xfrm>
            <a:off x="6233020" y="5385733"/>
            <a:ext cx="45132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Student Service Fee Request Presentation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</a:rPr>
              <a:t>February 2026</a:t>
            </a:r>
          </a:p>
        </p:txBody>
      </p:sp>
    </p:spTree>
    <p:extLst>
      <p:ext uri="{BB962C8B-B14F-4D97-AF65-F5344CB8AC3E}">
        <p14:creationId xmlns:p14="http://schemas.microsoft.com/office/powerpoint/2010/main" val="2323907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305B3-6E39-871A-4252-4B4FA7C70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790578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Organization Chart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A3CC22-E512-5178-1251-B80DF5913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9" y="1375793"/>
            <a:ext cx="9720073" cy="520117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319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FDE6B89-9484-4E50-8387-C55E031D8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178" y="67113"/>
            <a:ext cx="6623040" cy="93117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Content</a:t>
            </a:r>
            <a:r>
              <a:rPr lang="en-US" dirty="0"/>
              <a:t> </a:t>
            </a:r>
            <a:r>
              <a:rPr lang="en-US" dirty="0">
                <a:solidFill>
                  <a:schemeClr val="tx1"/>
                </a:solidFill>
              </a:rPr>
              <a:t>Slide (Title)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0EB58E2-A9A0-481A-8B5B-381B836CE40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02173" y="1440309"/>
            <a:ext cx="6622819" cy="4113203"/>
          </a:xfrm>
        </p:spPr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299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D2769-08DE-E62F-163A-27A5442A9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3957" y="110412"/>
            <a:ext cx="7042570" cy="753656"/>
          </a:xfrm>
        </p:spPr>
        <p:txBody>
          <a:bodyPr/>
          <a:lstStyle/>
          <a:p>
            <a:r>
              <a:rPr lang="en-US" dirty="0"/>
              <a:t>More Content (if needed)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D3192-D337-8C2E-FAAC-9B46B5DFBD2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506741" y="1275127"/>
            <a:ext cx="7042335" cy="4526288"/>
          </a:xfrm>
        </p:spPr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057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E5A2DD-8991-99C3-EB15-39E37719FC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46195-946F-A1E7-0230-4FBE9F191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3957" y="110412"/>
            <a:ext cx="7042570" cy="753656"/>
          </a:xfrm>
        </p:spPr>
        <p:txBody>
          <a:bodyPr/>
          <a:lstStyle/>
          <a:p>
            <a:r>
              <a:rPr lang="en-US" dirty="0"/>
              <a:t>More Content (if needed)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FBAB46-6EB0-FE10-D0DB-D0003E0E65FB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506741" y="1275127"/>
            <a:ext cx="7042335" cy="4526288"/>
          </a:xfrm>
        </p:spPr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4047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C005D9-C05B-EF44-12DE-6F4B27C13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639" y="115348"/>
            <a:ext cx="4105018" cy="688985"/>
          </a:xfrm>
          <a:solidFill>
            <a:srgbClr val="0070C0"/>
          </a:solidFill>
        </p:spPr>
        <p:txBody>
          <a:bodyPr anchor="t">
            <a:normAutofit/>
          </a:bodyPr>
          <a:lstStyle/>
          <a:p>
            <a:r>
              <a:rPr lang="en-US" sz="2800" dirty="0" err="1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ReASONS</a:t>
            </a:r>
            <a:r>
              <a:rPr lang="en-US" sz="280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FOR REQUEST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87DA0876-5029-7C55-C2CC-DA83DADE84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1048" y="804333"/>
            <a:ext cx="6306003" cy="5249334"/>
          </a:xfrm>
        </p:spPr>
        <p:txBody>
          <a:bodyPr anchor="ctr">
            <a:normAutofit/>
          </a:bodyPr>
          <a:lstStyle/>
          <a:p>
            <a:pPr marL="0" marR="0">
              <a:spcBef>
                <a:spcPts val="0"/>
              </a:spcBef>
              <a:spcAft>
                <a:spcPts val="600"/>
              </a:spcAft>
            </a:pPr>
            <a:r>
              <a:rPr lang="en-US" dirty="0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 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8B6626E-ABD4-1DFF-CF2D-B1B54D4876A1}"/>
              </a:ext>
            </a:extLst>
          </p:cNvPr>
          <p:cNvSpPr txBox="1"/>
          <p:nvPr/>
        </p:nvSpPr>
        <p:spPr>
          <a:xfrm>
            <a:off x="347345" y="956345"/>
            <a:ext cx="31173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cap="none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Please include: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9F4533-DE0C-DFAA-CFFC-452CAEA57F4F}"/>
              </a:ext>
            </a:extLst>
          </p:cNvPr>
          <p:cNvSpPr txBox="1"/>
          <p:nvPr/>
        </p:nvSpPr>
        <p:spPr>
          <a:xfrm>
            <a:off x="0" y="1891621"/>
            <a:ext cx="4479124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does program/service benefit the entire student body?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Number of students</a:t>
            </a:r>
            <a:r>
              <a:rPr lang="en-US" b="1" u="sng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directly </a:t>
            </a:r>
            <a:r>
              <a:rPr lang="en-US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benefitting from program/service (scholarships, memberships, </a:t>
            </a:r>
            <a:r>
              <a:rPr lang="en-US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en-US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there any other program/service within the university that provides something comparable for students, or any kind of overlap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663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EDB0998-BF8B-4AB9-2D16-6CC7B94894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B4B9B6C5-BA8C-C340-3F59-CC23F385B7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AD3B23B-800E-D9F4-5D88-560005CE65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1ABB4F-DC63-6913-A376-2AF1604DC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639" y="115348"/>
            <a:ext cx="4105018" cy="688985"/>
          </a:xfrm>
          <a:solidFill>
            <a:srgbClr val="0070C0"/>
          </a:solidFill>
        </p:spPr>
        <p:txBody>
          <a:bodyPr anchor="t">
            <a:normAutofit/>
          </a:bodyPr>
          <a:lstStyle/>
          <a:p>
            <a:r>
              <a:rPr lang="en-US" sz="2800" dirty="0" err="1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ReASONS</a:t>
            </a:r>
            <a:r>
              <a:rPr lang="en-US" sz="280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FOR REQUEST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B485DA2A-6A11-7776-362C-2C7ACD49C4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1048" y="804333"/>
            <a:ext cx="6306003" cy="5249334"/>
          </a:xfrm>
        </p:spPr>
        <p:txBody>
          <a:bodyPr anchor="ctr">
            <a:normAutofit/>
          </a:bodyPr>
          <a:lstStyle/>
          <a:p>
            <a:pPr marL="0" marR="0">
              <a:spcBef>
                <a:spcPts val="0"/>
              </a:spcBef>
              <a:spcAft>
                <a:spcPts val="600"/>
              </a:spcAft>
            </a:pPr>
            <a:r>
              <a:rPr lang="en-US" dirty="0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 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9145A67-3DA5-E0AA-7646-1D37E7E424FD}"/>
              </a:ext>
            </a:extLst>
          </p:cNvPr>
          <p:cNvSpPr txBox="1"/>
          <p:nvPr/>
        </p:nvSpPr>
        <p:spPr>
          <a:xfrm>
            <a:off x="347345" y="956345"/>
            <a:ext cx="31173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cap="none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Please include: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D88BF59-6B35-D1D0-3346-EF522B5BDE4E}"/>
              </a:ext>
            </a:extLst>
          </p:cNvPr>
          <p:cNvSpPr txBox="1"/>
          <p:nvPr/>
        </p:nvSpPr>
        <p:spPr>
          <a:xfrm>
            <a:off x="0" y="1891621"/>
            <a:ext cx="4479124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does program/service benefit the entire student body?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Number of students</a:t>
            </a:r>
            <a:r>
              <a:rPr lang="en-US" b="1" u="sng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directly </a:t>
            </a:r>
            <a:r>
              <a:rPr lang="en-US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benefitting from program/service (scholarships, memberships, </a:t>
            </a:r>
            <a:r>
              <a:rPr lang="en-US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en-US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there any other program/service within the university that provides something comparable for students, or any kind of overlap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856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FE67981-079D-4463-B997-67E6CA039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BUDGET INFORMATION</a:t>
            </a: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19C3ACD3-E739-6B7A-DF25-5386EFC2DAEC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1630381" y="2767281"/>
            <a:ext cx="9918700" cy="3387579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373FD3-C34F-4BC7-8791-FBE96042B9A5}"/>
              </a:ext>
            </a:extLst>
          </p:cNvPr>
          <p:cNvSpPr txBox="1"/>
          <p:nvPr/>
        </p:nvSpPr>
        <p:spPr>
          <a:xfrm>
            <a:off x="3048582" y="3246079"/>
            <a:ext cx="60971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there any other prog</a:t>
            </a:r>
          </a:p>
        </p:txBody>
      </p:sp>
    </p:spTree>
    <p:extLst>
      <p:ext uri="{BB962C8B-B14F-4D97-AF65-F5344CB8AC3E}">
        <p14:creationId xmlns:p14="http://schemas.microsoft.com/office/powerpoint/2010/main" val="33450233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F3D2943-AC2B-1349-C0CE-9CA5A8E586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BBF795DE-9CAD-3625-8FC4-0467FD59D3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B1BDF45-5375-195B-95EE-C691735EFA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4CBD1B1-1653-D093-FB58-F19D8C2168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639" y="115348"/>
            <a:ext cx="4105018" cy="688985"/>
          </a:xfrm>
          <a:solidFill>
            <a:srgbClr val="0070C0"/>
          </a:solidFill>
        </p:spPr>
        <p:txBody>
          <a:bodyPr anchor="t">
            <a:normAutofit/>
          </a:bodyPr>
          <a:lstStyle/>
          <a:p>
            <a:r>
              <a:rPr lang="en-US" sz="280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IMPACT ON BUDGET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C1B29845-6D52-7EF6-F32D-29EB9D3407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1048" y="804333"/>
            <a:ext cx="6306003" cy="5249334"/>
          </a:xfrm>
        </p:spPr>
        <p:txBody>
          <a:bodyPr anchor="ctr">
            <a:normAutofit/>
          </a:bodyPr>
          <a:lstStyle/>
          <a:p>
            <a:pPr marL="0" marR="0">
              <a:spcBef>
                <a:spcPts val="0"/>
              </a:spcBef>
              <a:spcAft>
                <a:spcPts val="600"/>
              </a:spcAft>
            </a:pPr>
            <a:r>
              <a:rPr lang="en-US" dirty="0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 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CBA743C-4C01-849D-A4F1-CDD3EC1F5E51}"/>
              </a:ext>
            </a:extLst>
          </p:cNvPr>
          <p:cNvSpPr txBox="1"/>
          <p:nvPr/>
        </p:nvSpPr>
        <p:spPr>
          <a:xfrm>
            <a:off x="347345" y="956345"/>
            <a:ext cx="31173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cap="none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Please include: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B56C65-75D2-7A10-CA08-6F7D9C477AE2}"/>
              </a:ext>
            </a:extLst>
          </p:cNvPr>
          <p:cNvSpPr txBox="1"/>
          <p:nvPr/>
        </p:nvSpPr>
        <p:spPr>
          <a:xfrm>
            <a:off x="0" y="1891621"/>
            <a:ext cx="4479124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you did not receive requested funds for this program/service, what would be your back-up plan? (would you continue to provide service/program by making budget cuts elsewhere or would you cut program/service?)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FFFFFF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 sources of income besides Student Service Fee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3317736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36CB81-A037-44A8-88EB-C0C0F17FD4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7FF477C-132F-44F8-8C56-EBFF95FAF97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2C1AA24C-4CA6-40FF-8947-DA1F6F4745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399</TotalTime>
  <Words>215</Words>
  <Application>Microsoft Office PowerPoint</Application>
  <PresentationFormat>Widescreen</PresentationFormat>
  <Paragraphs>38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Aptos</vt:lpstr>
      <vt:lpstr>Arial</vt:lpstr>
      <vt:lpstr>Calibri</vt:lpstr>
      <vt:lpstr>Calibri Light</vt:lpstr>
      <vt:lpstr>Times New Roman</vt:lpstr>
      <vt:lpstr>Tw Cen MT</vt:lpstr>
      <vt:lpstr>Tw Cen MT Condensed</vt:lpstr>
      <vt:lpstr>Wingdings 3</vt:lpstr>
      <vt:lpstr>Office Theme</vt:lpstr>
      <vt:lpstr>Integral</vt:lpstr>
      <vt:lpstr>Department Name</vt:lpstr>
      <vt:lpstr>Organization Chart</vt:lpstr>
      <vt:lpstr>Content Slide (Title)</vt:lpstr>
      <vt:lpstr>More Content (if needed)</vt:lpstr>
      <vt:lpstr>More Content (if needed)</vt:lpstr>
      <vt:lpstr>ReASONS FOR REQUEST</vt:lpstr>
      <vt:lpstr>ReASONS FOR REQUEST</vt:lpstr>
      <vt:lpstr>BUDGET INFORMATION</vt:lpstr>
      <vt:lpstr>IMPACT ON BUDGET</vt:lpstr>
    </vt:vector>
  </TitlesOfParts>
  <Company>Sam Houston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Presentation</dc:title>
  <dc:creator>Tipton, Joellen</dc:creator>
  <cp:lastModifiedBy>Tipton, Joellen</cp:lastModifiedBy>
  <cp:revision>8</cp:revision>
  <dcterms:created xsi:type="dcterms:W3CDTF">2024-12-18T20:33:19Z</dcterms:created>
  <dcterms:modified xsi:type="dcterms:W3CDTF">2026-01-08T21:08:36Z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